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27" r:id="rId3"/>
    <p:sldId id="382" r:id="rId4"/>
    <p:sldId id="395" r:id="rId5"/>
    <p:sldId id="412" r:id="rId6"/>
    <p:sldId id="380" r:id="rId7"/>
    <p:sldId id="381" r:id="rId8"/>
    <p:sldId id="383" r:id="rId9"/>
    <p:sldId id="384" r:id="rId10"/>
    <p:sldId id="386" r:id="rId11"/>
    <p:sldId id="413" r:id="rId12"/>
    <p:sldId id="385" r:id="rId13"/>
    <p:sldId id="391" r:id="rId14"/>
    <p:sldId id="392" r:id="rId15"/>
    <p:sldId id="393" r:id="rId16"/>
    <p:sldId id="394" r:id="rId17"/>
    <p:sldId id="328" r:id="rId18"/>
    <p:sldId id="368" r:id="rId19"/>
    <p:sldId id="332" r:id="rId20"/>
    <p:sldId id="347" r:id="rId21"/>
    <p:sldId id="353" r:id="rId22"/>
    <p:sldId id="354" r:id="rId23"/>
    <p:sldId id="372" r:id="rId24"/>
    <p:sldId id="334" r:id="rId25"/>
    <p:sldId id="349" r:id="rId26"/>
    <p:sldId id="398" r:id="rId27"/>
    <p:sldId id="402" r:id="rId28"/>
    <p:sldId id="409" r:id="rId29"/>
    <p:sldId id="410" r:id="rId30"/>
    <p:sldId id="336" r:id="rId31"/>
    <p:sldId id="341" r:id="rId32"/>
    <p:sldId id="358" r:id="rId33"/>
    <p:sldId id="414" r:id="rId34"/>
    <p:sldId id="415" r:id="rId35"/>
    <p:sldId id="360" r:id="rId36"/>
    <p:sldId id="32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19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A23B9-9F31-7646-A408-DA56A8D5D819}" type="slidenum">
              <a:rPr lang="en-US"/>
              <a:pPr/>
              <a:t>13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14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15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5CE05-050D-6843-828D-9EE9871FEFAB}" type="slidenum">
              <a:rPr lang="en-US"/>
              <a:pPr/>
              <a:t>16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X.901 defines: access, location, migration, replication, concurrency, scalability, performance, failure</a:t>
            </a: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3273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/>
              <a:t>Licensed under the Creative Commons 3.0 BY-SA (Attribution-</a:t>
            </a:r>
            <a:r>
              <a:rPr lang="en-US" sz="1000" dirty="0" err="1" smtClean="0"/>
              <a:t>Sharealike</a:t>
            </a:r>
            <a:r>
              <a:rPr lang="en-US" sz="1000" dirty="0" smtClean="0"/>
              <a:t>) license.</a:t>
            </a:r>
          </a:p>
          <a:p>
            <a:pPr algn="l" eaLnBrk="1" hangingPunct="1">
              <a:defRPr/>
            </a:pPr>
            <a:r>
              <a:rPr lang="en-US" sz="1000" dirty="0" smtClean="0"/>
              <a:t>See </a:t>
            </a:r>
            <a:r>
              <a:rPr lang="en-US" sz="1000" dirty="0" smtClean="0">
                <a:hlinkClick r:id="rId13"/>
              </a:rPr>
              <a:t>http://creativecommons.org/licenses/by-sa/3.0/</a:t>
            </a:r>
            <a:r>
              <a:rPr lang="en-US" sz="1000" dirty="0" smtClean="0"/>
              <a:t> </a:t>
            </a:r>
          </a:p>
          <a:p>
            <a:pPr algn="l" eaLnBrk="1" hangingPunct="1">
              <a:defRPr/>
            </a:pPr>
            <a:endParaRPr lang="en-US" sz="10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www.flickr.com/photos/robeast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www.zdnet.com/blog/hinchcliffe/running-your-soa-like-a-web-startup/525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rtinfowler.com/articles/microservices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SOA</a:t>
            </a:r>
            <a:br>
              <a:rPr lang="en-US" dirty="0" smtClean="0"/>
            </a:br>
            <a:r>
              <a:rPr lang="en-US" dirty="0" smtClean="0"/>
              <a:t> Services, Integration and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June 2016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44340" y="52474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Next generation RPC</a:t>
            </a:r>
            <a:br>
              <a:rPr lang="en-US" dirty="0" smtClean="0"/>
            </a:br>
            <a:r>
              <a:rPr lang="en-US" sz="1800" dirty="0" smtClean="0"/>
              <a:t>(Remote Procedure Call)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RMI (Remote Method Invocation)</a:t>
            </a:r>
          </a:p>
          <a:p>
            <a:r>
              <a:rPr lang="en-US" dirty="0" smtClean="0"/>
              <a:t>Google Protocol Buffers </a:t>
            </a:r>
          </a:p>
          <a:p>
            <a:r>
              <a:rPr lang="en-US" dirty="0" smtClean="0"/>
              <a:t>Apache Thrift</a:t>
            </a:r>
          </a:p>
          <a:p>
            <a:r>
              <a:rPr lang="en-US" dirty="0" smtClean="0"/>
              <a:t>Apache Avro</a:t>
            </a:r>
          </a:p>
          <a:p>
            <a:r>
              <a:rPr lang="en-US" dirty="0" err="1" smtClean="0"/>
              <a:t>Kryo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Twitter’s Finagle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1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0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unhelpful to consider Distributed Computing and SOA without considering Integration</a:t>
            </a:r>
          </a:p>
          <a:p>
            <a:r>
              <a:rPr lang="en-US" dirty="0" smtClean="0"/>
              <a:t>Integration is the problem of creating applications that incorporate existing as well as new logic</a:t>
            </a:r>
          </a:p>
          <a:p>
            <a:r>
              <a:rPr lang="en-US" dirty="0" smtClean="0"/>
              <a:t>Almost no system is standalone and does not need to evolve!</a:t>
            </a:r>
          </a:p>
          <a:p>
            <a:r>
              <a:rPr lang="en-US" dirty="0" smtClean="0"/>
              <a:t>Even embedded systems are now moving to incorporate Internet and Messaging</a:t>
            </a:r>
          </a:p>
        </p:txBody>
      </p:sp>
    </p:spTree>
    <p:extLst>
      <p:ext uri="{BB962C8B-B14F-4D97-AF65-F5344CB8AC3E}">
        <p14:creationId xmlns:p14="http://schemas.microsoft.com/office/powerpoint/2010/main" val="276184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points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Data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Integration in the database layer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Application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Inter-application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Web tier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Portal based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On-the-glass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Cut and paste</a:t>
            </a:r>
          </a:p>
        </p:txBody>
      </p:sp>
    </p:spTree>
    <p:extLst>
      <p:ext uri="{BB962C8B-B14F-4D97-AF65-F5344CB8AC3E}">
        <p14:creationId xmlns:p14="http://schemas.microsoft.com/office/powerpoint/2010/main" val="129254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58313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9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6 Degrees of Separation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Location</a:t>
            </a:r>
          </a:p>
          <a:p>
            <a:r>
              <a:rPr lang="en-US" sz="3200"/>
              <a:t>Access </a:t>
            </a:r>
          </a:p>
          <a:p>
            <a:r>
              <a:rPr lang="en-US" sz="3200"/>
              <a:t>Programming Language</a:t>
            </a:r>
          </a:p>
          <a:p>
            <a:r>
              <a:rPr lang="en-US" sz="3200"/>
              <a:t>Stack/Vendor</a:t>
            </a:r>
          </a:p>
          <a:p>
            <a:r>
              <a:rPr lang="en-US" sz="3200"/>
              <a:t>Time</a:t>
            </a:r>
          </a:p>
          <a:p>
            <a:r>
              <a:rPr lang="en-US" sz="3200"/>
              <a:t>Scalability</a:t>
            </a:r>
          </a:p>
          <a:p>
            <a:pPr>
              <a:buFontTx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80374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42" y="1439860"/>
            <a:ext cx="4132304" cy="521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Batch file transfer - </a:t>
            </a:r>
            <a:br>
              <a:rPr lang="en-US" dirty="0" smtClean="0"/>
            </a:br>
            <a:r>
              <a:rPr lang="en-US" dirty="0" smtClean="0"/>
              <a:t>the cockroach of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defTabSz="828013"/>
            <a:r>
              <a:rPr lang="en-US" sz="3300" dirty="0" smtClean="0"/>
              <a:t>File transfer lives on</a:t>
            </a:r>
            <a:endParaRPr lang="en-US" sz="2200" dirty="0"/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4190400" y="5105336"/>
            <a:ext cx="686880" cy="914496"/>
          </a:xfrm>
          <a:prstGeom prst="can">
            <a:avLst>
              <a:gd name="adj" fmla="val 33281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200"/>
              <a:t>Database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32161" y="3152492"/>
            <a:ext cx="686880" cy="83816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400"/>
              <a:t>legacy</a:t>
            </a:r>
          </a:p>
          <a:p>
            <a:pPr algn="ctr" defTabSz="914414"/>
            <a:r>
              <a:rPr lang="en-US" sz="1400"/>
              <a:t>flat file</a:t>
            </a:r>
          </a:p>
        </p:txBody>
      </p:sp>
      <p:cxnSp>
        <p:nvCxnSpPr>
          <p:cNvPr id="24581" name="AutoShape 5"/>
          <p:cNvCxnSpPr>
            <a:cxnSpLocks noChangeShapeType="1"/>
            <a:endCxn id="24580" idx="0"/>
          </p:cNvCxnSpPr>
          <p:nvPr/>
        </p:nvCxnSpPr>
        <p:spPr bwMode="auto">
          <a:xfrm rot="5400000">
            <a:off x="660927" y="2837099"/>
            <a:ext cx="63078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2881" y="6414433"/>
            <a:ext cx="13176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NEW YORK</a:t>
            </a:r>
          </a:p>
        </p:txBody>
      </p:sp>
      <p:sp>
        <p:nvSpPr>
          <p:cNvPr id="24583" name="mainfrm"/>
          <p:cNvSpPr>
            <a:spLocks noEditPoints="1" noChangeArrowheads="1"/>
          </p:cNvSpPr>
          <p:nvPr/>
        </p:nvSpPr>
        <p:spPr bwMode="auto">
          <a:xfrm>
            <a:off x="532801" y="1447352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sp>
        <p:nvSpPr>
          <p:cNvPr id="24584" name="computr3"/>
          <p:cNvSpPr>
            <a:spLocks noEditPoints="1" noChangeArrowheads="1"/>
          </p:cNvSpPr>
          <p:nvPr/>
        </p:nvSpPr>
        <p:spPr bwMode="auto">
          <a:xfrm>
            <a:off x="4039200" y="2590833"/>
            <a:ext cx="990720" cy="741677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585" name="computr3"/>
          <p:cNvSpPr>
            <a:spLocks noEditPoints="1" noChangeArrowheads="1"/>
          </p:cNvSpPr>
          <p:nvPr/>
        </p:nvSpPr>
        <p:spPr bwMode="auto">
          <a:xfrm>
            <a:off x="532801" y="4876352"/>
            <a:ext cx="839520" cy="62790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defTabSz="914414"/>
            <a:endParaRPr lang="en-US"/>
          </a:p>
          <a:p>
            <a:pPr defTabSz="914414"/>
            <a:endParaRPr lang="en-US"/>
          </a:p>
        </p:txBody>
      </p:sp>
      <p:cxnSp>
        <p:nvCxnSpPr>
          <p:cNvPr id="24586" name="AutoShape 10"/>
          <p:cNvCxnSpPr>
            <a:cxnSpLocks noChangeShapeType="1"/>
            <a:stCxn id="24580" idx="2"/>
            <a:endCxn id="24585" idx="1"/>
          </p:cNvCxnSpPr>
          <p:nvPr/>
        </p:nvCxnSpPr>
        <p:spPr bwMode="auto">
          <a:xfrm flipH="1">
            <a:off x="953280" y="3990659"/>
            <a:ext cx="23040" cy="885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14314" y="5518659"/>
            <a:ext cx="1250572" cy="101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Poll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Record-&gt;XML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</p:txBody>
      </p:sp>
      <p:cxnSp>
        <p:nvCxnSpPr>
          <p:cNvPr id="24588" name="AutoShape 12"/>
          <p:cNvCxnSpPr>
            <a:cxnSpLocks noChangeShapeType="1"/>
            <a:stCxn id="24584" idx="2"/>
            <a:endCxn id="24579" idx="1"/>
          </p:cNvCxnSpPr>
          <p:nvPr/>
        </p:nvCxnSpPr>
        <p:spPr bwMode="auto">
          <a:xfrm>
            <a:off x="4534560" y="3332510"/>
            <a:ext cx="0" cy="17728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870721" y="6401472"/>
            <a:ext cx="10872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LONDON</a:t>
            </a:r>
          </a:p>
        </p:txBody>
      </p:sp>
      <p:cxnSp>
        <p:nvCxnSpPr>
          <p:cNvPr id="24590" name="AutoShape 14"/>
          <p:cNvCxnSpPr>
            <a:cxnSpLocks noChangeShapeType="1"/>
            <a:stCxn id="24585" idx="3"/>
            <a:endCxn id="24584" idx="0"/>
          </p:cNvCxnSpPr>
          <p:nvPr/>
        </p:nvCxnSpPr>
        <p:spPr bwMode="auto">
          <a:xfrm flipV="1">
            <a:off x="1236961" y="2962392"/>
            <a:ext cx="2802240" cy="2227913"/>
          </a:xfrm>
          <a:prstGeom prst="bentConnector3">
            <a:avLst>
              <a:gd name="adj1" fmla="val 52417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47582" y="3708390"/>
            <a:ext cx="1487717" cy="120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Split/Iterate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DBLookup/Filter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Transform to MQ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endParaRPr lang="en-US" sz="120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24593" name="mainfrm"/>
          <p:cNvSpPr>
            <a:spLocks noEditPoints="1" noChangeArrowheads="1"/>
          </p:cNvSpPr>
          <p:nvPr/>
        </p:nvSpPr>
        <p:spPr bwMode="auto">
          <a:xfrm>
            <a:off x="7773121" y="2514505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cxnSp>
        <p:nvCxnSpPr>
          <p:cNvPr id="24594" name="AutoShape 18"/>
          <p:cNvCxnSpPr>
            <a:cxnSpLocks noChangeShapeType="1"/>
            <a:stCxn id="24584" idx="3"/>
            <a:endCxn id="24593" idx="7"/>
          </p:cNvCxnSpPr>
          <p:nvPr/>
        </p:nvCxnSpPr>
        <p:spPr bwMode="auto">
          <a:xfrm>
            <a:off x="4871520" y="2962391"/>
            <a:ext cx="2901600" cy="10081"/>
          </a:xfrm>
          <a:prstGeom prst="bentConnector3">
            <a:avLst>
              <a:gd name="adj1" fmla="val 52704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23200" y="2698844"/>
            <a:ext cx="929020" cy="2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XML/JMS</a:t>
            </a:r>
          </a:p>
        </p:txBody>
      </p:sp>
    </p:spTree>
    <p:extLst>
      <p:ext uri="{BB962C8B-B14F-4D97-AF65-F5344CB8AC3E}">
        <p14:creationId xmlns:p14="http://schemas.microsoft.com/office/powerpoint/2010/main" val="30599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 smtClean="0"/>
              <a:t>“Message Oriented Middleware”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6" y="1417638"/>
            <a:ext cx="7925880" cy="4512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765" y="5930126"/>
            <a:ext cx="4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http://www.flickr.com/photos/robeast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/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619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382"/>
            <a:ext cx="7633757" cy="5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Decouple message producers from consumers</a:t>
            </a:r>
          </a:p>
          <a:p>
            <a:pPr lvl="1"/>
            <a:r>
              <a:rPr lang="en-US" dirty="0" smtClean="0"/>
              <a:t>Decoupled in addressing </a:t>
            </a:r>
            <a:r>
              <a:rPr lang="en-US" i="1" dirty="0" smtClean="0"/>
              <a:t>and</a:t>
            </a:r>
            <a:r>
              <a:rPr lang="en-US" dirty="0" smtClean="0"/>
              <a:t> in time</a:t>
            </a:r>
          </a:p>
          <a:p>
            <a:r>
              <a:rPr lang="en-US" dirty="0" smtClean="0"/>
              <a:t>Not inherently decoupled in message format</a:t>
            </a:r>
          </a:p>
          <a:p>
            <a:pPr lvl="1"/>
            <a:r>
              <a:rPr lang="en-US" dirty="0" smtClean="0"/>
              <a:t>Though in many cases that too</a:t>
            </a:r>
          </a:p>
          <a:p>
            <a:r>
              <a:rPr lang="en-US" dirty="0" smtClean="0"/>
              <a:t>One-way asynchronous messages</a:t>
            </a:r>
          </a:p>
          <a:p>
            <a:pPr lvl="1"/>
            <a:r>
              <a:rPr lang="en-US" dirty="0" smtClean="0"/>
              <a:t>But request-reply possible using “Reply Queues”</a:t>
            </a:r>
          </a:p>
          <a:p>
            <a:r>
              <a:rPr lang="en-US" dirty="0" smtClean="0"/>
              <a:t>Usually used with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2482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462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52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083333"/>
            <a:ext cx="9144000" cy="5628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9396" y="2124856"/>
            <a:ext cx="8269121" cy="702519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9396" y="2979775"/>
            <a:ext cx="8269121" cy="70251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9396" y="3834694"/>
            <a:ext cx="8269121" cy="70251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9396" y="4689613"/>
            <a:ext cx="8269121" cy="702519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9396" y="5544532"/>
            <a:ext cx="8269121" cy="702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4815" y="5677630"/>
            <a:ext cx="757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 </a:t>
            </a:r>
          </a:p>
          <a:p>
            <a:r>
              <a:rPr lang="en-US" sz="1100" dirty="0" smtClean="0"/>
              <a:t>Of Record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6392" y="4798128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Data</a:t>
            </a:r>
          </a:p>
          <a:p>
            <a:pPr algn="ctr"/>
            <a:r>
              <a:rPr lang="en-US" sz="1100" dirty="0" err="1" smtClean="0"/>
              <a:t>Virt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49217" y="4006269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SOA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97622" y="3172441"/>
            <a:ext cx="374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API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92731" y="2280995"/>
            <a:ext cx="796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Systems</a:t>
            </a:r>
          </a:p>
          <a:p>
            <a:pPr algn="ctr"/>
            <a:r>
              <a:rPr lang="en-US" sz="1100" dirty="0" smtClean="0"/>
              <a:t>Of </a:t>
            </a:r>
            <a:r>
              <a:rPr lang="en-US" sz="1100" dirty="0" err="1" smtClean="0"/>
              <a:t>Engmnt</a:t>
            </a:r>
            <a:endParaRPr lang="en-US" sz="1100" dirty="0"/>
          </a:p>
        </p:txBody>
      </p:sp>
      <p:sp>
        <p:nvSpPr>
          <p:cNvPr id="14" name="Rounded Rectangle 13"/>
          <p:cNvSpPr/>
          <p:nvPr/>
        </p:nvSpPr>
        <p:spPr>
          <a:xfrm>
            <a:off x="1124857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74686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24515" y="1173240"/>
            <a:ext cx="2126342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693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3526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857" y="1158254"/>
            <a:ext cx="656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Develop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781186" y="1155659"/>
            <a:ext cx="599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Publish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3514" y="1153064"/>
            <a:ext cx="1440771" cy="2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Consume and Run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0857" y="1158254"/>
            <a:ext cx="1440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Secure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51461" y="1150469"/>
            <a:ext cx="1440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Monitor and</a:t>
            </a:r>
          </a:p>
          <a:p>
            <a:pPr algn="ctr"/>
            <a:r>
              <a:rPr lang="en-US" sz="1100" dirty="0" smtClean="0"/>
              <a:t>Manage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1209524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99066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Mobile Apps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9524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SDKs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9524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 Tooling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9524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Taxonomy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Ontology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09524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Legacy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4723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Public / Private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App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23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4723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Governance Registry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74723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Registry and Governance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74723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Traditional Documentation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54059" y="2225525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SSO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54059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Access 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54059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Access Control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54059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Directory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28981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 Management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28981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Analytics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8981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Analytics Monitor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8981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Analytics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Big Data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28981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99067" y="3067264"/>
            <a:ext cx="3299542" cy="1533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Gateway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99066" y="3866214"/>
            <a:ext cx="1944913" cy="170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Enterprise API Gateway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99066" y="4739997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Services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67107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SAP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24352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Portal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57047" y="2489993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Web Access </a:t>
            </a:r>
            <a:r>
              <a:rPr lang="en-US" sz="900" dirty="0" err="1" smtClean="0">
                <a:solidFill>
                  <a:schemeClr val="tx1"/>
                </a:solidFill>
              </a:rPr>
              <a:t>Mgt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02054" y="3300424"/>
            <a:ext cx="1944913" cy="176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MBaaS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57047" y="3300425"/>
            <a:ext cx="1041561" cy="1766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OAuth2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02055" y="4075314"/>
            <a:ext cx="913649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Orchestration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24352" y="4084465"/>
            <a:ext cx="916638" cy="1999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Workflow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9066" y="4316773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RT Stream </a:t>
            </a:r>
            <a:r>
              <a:rPr lang="en-US" sz="600" dirty="0" err="1" smtClean="0">
                <a:solidFill>
                  <a:schemeClr val="tx1"/>
                </a:solidFill>
              </a:rPr>
              <a:t>Proc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30329" y="4307094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ESB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3630" y="4993731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 Cache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1670" y="5887269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Oracle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17051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MF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22031" y="588398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CICS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64291" y="56458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 smtClean="0">
                <a:solidFill>
                  <a:schemeClr val="tx1"/>
                </a:solidFill>
              </a:rPr>
              <a:t>P’Soft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69271" y="58889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IBM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311531" y="565082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Legacy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16511" y="58939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CRM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6" y="1445498"/>
            <a:ext cx="602798" cy="6027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33" y="1536762"/>
            <a:ext cx="499776" cy="49977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80" y="1419864"/>
            <a:ext cx="638078" cy="6409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45" y="1445498"/>
            <a:ext cx="591040" cy="5910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89" y="1452543"/>
            <a:ext cx="544641" cy="5446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934" y="1550163"/>
            <a:ext cx="486375" cy="48637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902055" y="5247465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Adapter Layer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457200" y="1335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End-to-End Architecture and Functional Requirements</a:t>
            </a:r>
            <a:br>
              <a:rPr lang="en-US" sz="2800" dirty="0" smtClean="0"/>
            </a:br>
            <a:r>
              <a:rPr lang="en-US" sz="2800" dirty="0" smtClean="0"/>
              <a:t>for a Connected Business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698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!=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SOA’s that don’t use Web Services</a:t>
            </a:r>
          </a:p>
          <a:p>
            <a:pPr lvl="1"/>
            <a:r>
              <a:rPr lang="en-US" dirty="0" smtClean="0"/>
              <a:t>We will see some in the case studies…</a:t>
            </a:r>
          </a:p>
          <a:p>
            <a:r>
              <a:rPr lang="en-US" dirty="0" smtClean="0"/>
              <a:t>There are systems that use Web Services that are not Service Oriented</a:t>
            </a:r>
          </a:p>
          <a:p>
            <a:pPr lvl="1"/>
            <a:r>
              <a:rPr lang="en-US" dirty="0" smtClean="0"/>
              <a:t>e.g. Taking an existing text/TCP model and </a:t>
            </a:r>
            <a:r>
              <a:rPr lang="en-US" dirty="0" err="1" smtClean="0"/>
              <a:t>tunnelling</a:t>
            </a:r>
            <a:r>
              <a:rPr lang="en-US" dirty="0" smtClean="0"/>
              <a:t> over SOAP</a:t>
            </a:r>
          </a:p>
        </p:txBody>
      </p:sp>
    </p:spTree>
    <p:extLst>
      <p:ext uri="{BB962C8B-B14F-4D97-AF65-F5344CB8AC3E}">
        <p14:creationId xmlns:p14="http://schemas.microsoft.com/office/powerpoint/2010/main" val="2736776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your SOA like a Web startup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8"/>
            <a:ext cx="5163889" cy="4931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895" y="6485472"/>
            <a:ext cx="848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http://www.zdnet.com/blog/hinchcliffe/running-your-soa-like-a-web-startup/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525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6029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API</a:t>
            </a:r>
            <a:r>
              <a:rPr lang="en-US" dirty="0"/>
              <a:t> is a business capability delivered over the Internet to internal or external consumers</a:t>
            </a:r>
          </a:p>
          <a:p>
            <a:pPr lvl="1"/>
            <a:r>
              <a:rPr lang="en-US" dirty="0"/>
              <a:t>Network accessible function </a:t>
            </a:r>
          </a:p>
          <a:p>
            <a:pPr lvl="1"/>
            <a:r>
              <a:rPr lang="en-US" dirty="0"/>
              <a:t>Available using standard web protocols</a:t>
            </a:r>
          </a:p>
          <a:p>
            <a:pPr lvl="1"/>
            <a:r>
              <a:rPr lang="en-US" dirty="0"/>
              <a:t>With well-defined interfaces</a:t>
            </a:r>
          </a:p>
          <a:p>
            <a:pPr lvl="1"/>
            <a:r>
              <a:rPr lang="en-US" dirty="0"/>
              <a:t>Designed for access by third-parties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different from an API and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Publishing your API in a Portal </a:t>
            </a:r>
          </a:p>
          <a:p>
            <a:r>
              <a:rPr lang="en-US" dirty="0" smtClean="0"/>
              <a:t>Expecting people to use it without them having to meet with you</a:t>
            </a:r>
          </a:p>
          <a:p>
            <a:r>
              <a:rPr lang="en-US" dirty="0" smtClean="0"/>
              <a:t>Making it easy to consume (JSON? Ready built clients in 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  <a:p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Caring who uses it</a:t>
            </a:r>
          </a:p>
          <a:p>
            <a:pPr lvl="1"/>
            <a:r>
              <a:rPr lang="en-US" dirty="0" smtClean="0"/>
              <a:t>Letting them know when you version it</a:t>
            </a:r>
          </a:p>
          <a:p>
            <a:pPr lvl="1"/>
            <a:r>
              <a:rPr lang="en-US" dirty="0" smtClean="0"/>
              <a:t>Meeting an SLA</a:t>
            </a:r>
          </a:p>
        </p:txBody>
      </p:sp>
    </p:spTree>
    <p:extLst>
      <p:ext uri="{BB962C8B-B14F-4D97-AF65-F5344CB8AC3E}">
        <p14:creationId xmlns:p14="http://schemas.microsoft.com/office/powerpoint/2010/main" val="4047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Characteristics</a:t>
            </a:r>
            <a:br>
              <a:rPr lang="en-US" dirty="0" smtClean="0"/>
            </a:br>
            <a:r>
              <a:rPr lang="en-US" dirty="0" smtClean="0"/>
              <a:t>(Martin Fowler)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Componentization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Replacability</a:t>
            </a:r>
            <a:endParaRPr lang="en-US" dirty="0"/>
          </a:p>
          <a:p>
            <a:r>
              <a:rPr lang="en-US" b="1" dirty="0" smtClean="0"/>
              <a:t>Organisation</a:t>
            </a:r>
          </a:p>
          <a:p>
            <a:pPr lvl="1"/>
            <a:r>
              <a:rPr lang="en-US" dirty="0" smtClean="0"/>
              <a:t>around </a:t>
            </a:r>
            <a:r>
              <a:rPr lang="en-US" dirty="0"/>
              <a:t>business capabilities instead of around technology.</a:t>
            </a:r>
          </a:p>
          <a:p>
            <a:r>
              <a:rPr lang="en-US" b="1" dirty="0"/>
              <a:t>Smart endpoints and dumb </a:t>
            </a:r>
            <a:r>
              <a:rPr lang="en-US" b="1" dirty="0" smtClean="0"/>
              <a:t>pipes</a:t>
            </a:r>
          </a:p>
          <a:p>
            <a:pPr lvl="1"/>
            <a:r>
              <a:rPr lang="en-US" dirty="0" smtClean="0"/>
              <a:t>explicitly </a:t>
            </a:r>
            <a:r>
              <a:rPr lang="en-US" dirty="0"/>
              <a:t>avoiding the use of an Enterprise Service Bus (ESB</a:t>
            </a:r>
            <a:r>
              <a:rPr lang="en-US" dirty="0" smtClean="0"/>
              <a:t>) </a:t>
            </a:r>
            <a:endParaRPr lang="en-US" dirty="0"/>
          </a:p>
          <a:p>
            <a:r>
              <a:rPr lang="en-US" b="1" dirty="0" err="1"/>
              <a:t>Decentralised</a:t>
            </a:r>
            <a:r>
              <a:rPr lang="en-US" b="1" dirty="0"/>
              <a:t> data management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with </a:t>
            </a:r>
            <a:r>
              <a:rPr lang="en-US" dirty="0"/>
              <a:t>one database for each service instead of one database for a whole company.</a:t>
            </a:r>
          </a:p>
          <a:p>
            <a:r>
              <a:rPr lang="en-US" b="1" dirty="0"/>
              <a:t>Infrastructure </a:t>
            </a:r>
            <a:r>
              <a:rPr lang="en-US" b="1" dirty="0" smtClean="0"/>
              <a:t>automation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continuous delivery being mandatory.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100" dirty="0">
                <a:hlinkClick r:id="rId2"/>
              </a:rPr>
              <a:t>http://martinfowler.com/articles/</a:t>
            </a:r>
            <a:r>
              <a:rPr lang="en-US" sz="2100" dirty="0" smtClean="0">
                <a:hlinkClick r:id="rId2"/>
              </a:rPr>
              <a:t>microservices.html</a:t>
            </a:r>
            <a:r>
              <a:rPr lang="en-US" sz="2100" dirty="0" smtClean="0"/>
              <a:t> 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489190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and Macro Services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1270100" y="3051684"/>
            <a:ext cx="2040721" cy="3410273"/>
            <a:chOff x="5765394" y="1783614"/>
            <a:chExt cx="2040721" cy="3410273"/>
          </a:xfrm>
        </p:grpSpPr>
        <p:grpSp>
          <p:nvGrpSpPr>
            <p:cNvPr id="7" name="Group 6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an 4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an 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an 17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5018736" y="3051684"/>
            <a:ext cx="2040721" cy="3410273"/>
            <a:chOff x="5765394" y="1783614"/>
            <a:chExt cx="2040721" cy="3410273"/>
          </a:xfrm>
        </p:grpSpPr>
        <p:grpSp>
          <p:nvGrpSpPr>
            <p:cNvPr id="24" name="Group 23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an 3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an 36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an 3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1270100" y="732862"/>
            <a:ext cx="2040721" cy="3410273"/>
            <a:chOff x="5765394" y="1783614"/>
            <a:chExt cx="2040721" cy="3410273"/>
          </a:xfrm>
        </p:grpSpPr>
        <p:grpSp>
          <p:nvGrpSpPr>
            <p:cNvPr id="43" name="Group 42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an 58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an 55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an 52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ounded Rectangle 46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1860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Security, tokens, access control/</a:t>
            </a:r>
            <a:r>
              <a:rPr lang="en-US" dirty="0" smtClean="0">
                <a:sym typeface="Wingdings"/>
              </a:rPr>
              <a:t>entitlement</a:t>
            </a:r>
          </a:p>
          <a:p>
            <a:r>
              <a:rPr lang="en-US" dirty="0" smtClean="0">
                <a:sym typeface="Wingdings"/>
              </a:rPr>
              <a:t>API Management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Microservices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Throttling, caching</a:t>
            </a:r>
          </a:p>
          <a:p>
            <a:r>
              <a:rPr lang="en-US" dirty="0" smtClean="0">
                <a:sym typeface="Wingdings"/>
              </a:rPr>
              <a:t>Latency and CPU usage</a:t>
            </a:r>
          </a:p>
          <a:p>
            <a:r>
              <a:rPr lang="en-US" dirty="0" smtClean="0">
                <a:sym typeface="Wingdings"/>
              </a:rPr>
              <a:t>Monitoring, </a:t>
            </a:r>
            <a:r>
              <a:rPr lang="en-US" dirty="0" smtClean="0">
                <a:sym typeface="Wingdings"/>
              </a:rPr>
              <a:t>metering </a:t>
            </a:r>
            <a:r>
              <a:rPr lang="en-US" dirty="0" smtClean="0">
                <a:sym typeface="Wingdings"/>
              </a:rPr>
              <a:t>and </a:t>
            </a:r>
            <a:r>
              <a:rPr lang="en-US" dirty="0" smtClean="0">
                <a:sym typeface="Wingdings"/>
              </a:rPr>
              <a:t>predictive analytics</a:t>
            </a:r>
            <a:endParaRPr lang="en-US" dirty="0" smtClean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7570"/>
          </a:xfrm>
        </p:spPr>
        <p:txBody>
          <a:bodyPr>
            <a:noAutofit/>
          </a:bodyPr>
          <a:lstStyle/>
          <a:p>
            <a:r>
              <a:rPr lang="en-US" sz="41300" b="1" dirty="0" smtClean="0"/>
              <a:t>?</a:t>
            </a:r>
            <a:endParaRPr lang="en-US" sz="41300" b="1" dirty="0"/>
          </a:p>
        </p:txBody>
      </p:sp>
    </p:spTree>
    <p:extLst>
      <p:ext uri="{BB962C8B-B14F-4D97-AF65-F5344CB8AC3E}">
        <p14:creationId xmlns:p14="http://schemas.microsoft.com/office/powerpoint/2010/main" val="41131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Cross-boundary</a:t>
            </a:r>
          </a:p>
          <a:p>
            <a:r>
              <a:rPr lang="en-US" dirty="0" smtClean="0"/>
              <a:t>Resilience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1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3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DCE</a:t>
            </a:r>
            <a:br>
              <a:rPr lang="en-US" dirty="0" smtClean="0"/>
            </a:br>
            <a:r>
              <a:rPr lang="en-US" sz="2000" dirty="0" smtClean="0"/>
              <a:t>Distributed Computing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remote procedure call model proposed in the 90s by the Open Software Foundation (OSF)</a:t>
            </a:r>
          </a:p>
          <a:p>
            <a:r>
              <a:rPr lang="en-US" dirty="0" smtClean="0"/>
              <a:t>Didn’t succeed widely, except as part of Microsoft’s DCOM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518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CORBA</a:t>
            </a:r>
            <a:br>
              <a:rPr lang="en-US" dirty="0" smtClean="0"/>
            </a:br>
            <a:r>
              <a:rPr lang="en-US" sz="2000" dirty="0" smtClean="0"/>
              <a:t>Common Object Request Broker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attempt to move DCE like distributed computing into the OO world</a:t>
            </a:r>
          </a:p>
          <a:p>
            <a:r>
              <a:rPr lang="en-US" dirty="0" smtClean="0"/>
              <a:t>Object Management Group (OMG)</a:t>
            </a:r>
          </a:p>
          <a:p>
            <a:r>
              <a:rPr lang="en-US" dirty="0" smtClean="0"/>
              <a:t>Still in some use today</a:t>
            </a:r>
          </a:p>
          <a:p>
            <a:r>
              <a:rPr lang="en-US" dirty="0" smtClean="0"/>
              <a:t>Stagnated/Deprecated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8" y="3446463"/>
            <a:ext cx="267435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SOAP</a:t>
            </a:r>
            <a:br>
              <a:rPr lang="en-US" dirty="0" smtClean="0"/>
            </a:br>
            <a:r>
              <a:rPr lang="en-US" sz="2200" strike="sngStrike" dirty="0" smtClean="0"/>
              <a:t>Simple Object Access Protocol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approach to replace CORBA/DCE,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Theoretically built to be transport independent and message oriented</a:t>
            </a:r>
          </a:p>
          <a:p>
            <a:r>
              <a:rPr lang="en-US" dirty="0" smtClean="0"/>
              <a:t>97% of the time used over HTTP in RPC model</a:t>
            </a:r>
          </a:p>
          <a:p>
            <a:r>
              <a:rPr lang="en-US" dirty="0" smtClean="0"/>
              <a:t>We will cover in much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8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A model that influenced and was based on HTTP 1.1</a:t>
            </a:r>
          </a:p>
          <a:p>
            <a:r>
              <a:rPr lang="en-US" dirty="0" smtClean="0"/>
              <a:t>Web approach to distributed computing and integration</a:t>
            </a:r>
          </a:p>
          <a:p>
            <a:r>
              <a:rPr lang="en-US" dirty="0" smtClean="0"/>
              <a:t>We will cover in much more detail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9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931</Words>
  <Application>Microsoft Macintosh PowerPoint</Application>
  <PresentationFormat>On-screen Show (4:3)</PresentationFormat>
  <Paragraphs>234</Paragraphs>
  <Slides>36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Bitmap Image</vt:lpstr>
      <vt:lpstr>Overview of SOA  Services, Integration and Microservices</vt:lpstr>
      <vt:lpstr>PowerPoint Presentation</vt:lpstr>
      <vt:lpstr>Distributed Computing</vt:lpstr>
      <vt:lpstr>Why is Distributed Computing important?</vt:lpstr>
      <vt:lpstr>Some History</vt:lpstr>
      <vt:lpstr>DCE Distributed Computing Environment</vt:lpstr>
      <vt:lpstr>CORBA Common Object Request Broker Architecture</vt:lpstr>
      <vt:lpstr>SOAP Simple Object Access Protocol</vt:lpstr>
      <vt:lpstr>REST</vt:lpstr>
      <vt:lpstr>Next generation RPC (Remote Procedure Call)</vt:lpstr>
      <vt:lpstr>PowerPoint Presentation</vt:lpstr>
      <vt:lpstr>Integration</vt:lpstr>
      <vt:lpstr>Integration points</vt:lpstr>
      <vt:lpstr>Tightly coupled</vt:lpstr>
      <vt:lpstr>Loose coupling</vt:lpstr>
      <vt:lpstr>“6 Degrees of Separation”</vt:lpstr>
      <vt:lpstr>Batch file transfer -  the cockroach of integration</vt:lpstr>
      <vt:lpstr>File transfer lives on</vt:lpstr>
      <vt:lpstr>“Message Oriented Middleware”</vt:lpstr>
      <vt:lpstr>MOM model</vt:lpstr>
      <vt:lpstr>Event Driven Architecture</vt:lpstr>
      <vt:lpstr>“Event Driven Architecture”</vt:lpstr>
      <vt:lpstr>EDA </vt:lpstr>
      <vt:lpstr>Why did SOA evolve?</vt:lpstr>
      <vt:lpstr>Service </vt:lpstr>
      <vt:lpstr>SOA</vt:lpstr>
      <vt:lpstr>End-to-End Architecture and Functional Requirements for a Connected Business </vt:lpstr>
      <vt:lpstr>Web Services != SOA</vt:lpstr>
      <vt:lpstr>PowerPoint Presentation</vt:lpstr>
      <vt:lpstr>Running your SOA like a Web startup</vt:lpstr>
      <vt:lpstr>APIs</vt:lpstr>
      <vt:lpstr>What is different from an API and a Service?</vt:lpstr>
      <vt:lpstr>Microservices Characteristics (Martin Fowler)</vt:lpstr>
      <vt:lpstr>Micro and Macro Services</vt:lpstr>
      <vt:lpstr>Change in focus</vt:lpstr>
      <vt:lpstr>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225</cp:revision>
  <cp:lastPrinted>2012-12-18T09:22:31Z</cp:lastPrinted>
  <dcterms:created xsi:type="dcterms:W3CDTF">2012-03-07T10:41:54Z</dcterms:created>
  <dcterms:modified xsi:type="dcterms:W3CDTF">2016-06-09T11:21:31Z</dcterms:modified>
</cp:coreProperties>
</file>